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8" r:id="rId3"/>
    <p:sldId id="256" r:id="rId4"/>
    <p:sldId id="258" r:id="rId5"/>
    <p:sldId id="261" r:id="rId6"/>
    <p:sldId id="265" r:id="rId7"/>
    <p:sldId id="264" r:id="rId8"/>
    <p:sldId id="263" r:id="rId9"/>
    <p:sldId id="260" r:id="rId10"/>
    <p:sldId id="267" r:id="rId11"/>
    <p:sldId id="266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94"/>
    <a:srgbClr val="F4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6327"/>
  </p:normalViewPr>
  <p:slideViewPr>
    <p:cSldViewPr snapToGrid="0" snapToObjects="1">
      <p:cViewPr>
        <p:scale>
          <a:sx n="100" d="100"/>
          <a:sy n="100" d="100"/>
        </p:scale>
        <p:origin x="1632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698450-5800-2D4E-BB3C-6CCD39541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912C251-01D4-AF44-8089-9ED2B5E95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87CE5B1-A48B-4843-8F9C-4E49CC2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A17F580-34B4-894E-8ED5-64B8E280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FE8BCF-E7ED-F444-99B8-FEE8467B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2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89C5F1-2382-774C-AFB1-72242078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2029A07-AE16-8F48-B414-ED25845C2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B765490-5367-674B-8B4E-A5FC204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F620B3-150A-2E42-A7D4-0467D60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013A2D-BAA5-3F4A-82F4-15D4F3FF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868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6744B83-FF8B-FF4C-910F-E182C0DDC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E0724F9-425A-E643-ACF3-2CEBCB7D0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CE527AF-1BEF-674D-AF4D-4D04266F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DEAC38-8328-624A-B60B-0120380E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62B5F4-0E27-1344-AAAD-E1B19B3F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9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E83B38-890A-C645-8F1F-0F0F0AA4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BEC322A-B10B-B340-ADBD-2067309BC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252EBC9-E5F3-4940-86EC-91E72B6B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75952FE-B189-254A-A74F-41F97646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30CF3CD-3B9B-7B4F-A682-63DBEBED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759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AB8E5E9-4D89-8445-A0EF-BCFC21B4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83DF293-38BF-974D-9AB1-CA7F8751F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EFBBC67-1252-CB47-A0E8-915C0B4C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74CA462-E267-8F4D-8E79-80AC5E8B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08FF966-4C70-AC40-9F4F-0B65F27B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226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7121E-8159-6D4D-B8E2-1646BB2A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A2B789-047F-6A40-A881-BC4DE1FBF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0C399B3-45E2-E945-A428-D93558ACA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B27DFD9-998D-3345-8899-B804C88D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8AC397F-C2E4-6B46-967D-E681C34C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A1D5FD3-714E-ED48-A5DB-6725A0F4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068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A26769-C926-504E-AC1F-F1317C8E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4490867-5757-5B42-9475-EC6FBE1C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3808439-7DDF-4049-9D09-D3C8B2FCD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4A93B40-E96A-B04B-86A3-07AD5AD1F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4811870-E535-3D42-90DE-0E12CECF0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6B2731D-295C-7048-AA48-B7540777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C739245-CF51-9043-806A-D0EA9B57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D546B37-9E6B-B84C-9B87-18B9BCD7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204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F62570-0C68-EF49-9FFF-CCC481D4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B2A1FBD-B1D7-234A-B9C1-75CD0830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F94DE2B-1BCD-FF47-B43B-B2C01E10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7E8EC89-F263-BC45-864E-008C7EBD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429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35BE808-831D-904E-A9D7-3E8BEBCC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365337D-1DC4-3549-901E-31042A53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85B150D-ED58-1941-AE1F-2DBC7BD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473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AD2975-8F2B-894E-A5EA-852AD5F2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795981D-ADCD-E147-8BA5-D67232A3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910AFFF-C818-CB4D-BF50-59BD873FF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94CB262-E348-6745-8BFD-FFA0BF28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00229CE-18C1-9A44-BD13-7192C5BF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DDE5323-BDDE-474B-BA6D-7AE8681A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20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666E12-8D03-3A49-8B61-5E70130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A944C38C-3F5E-6341-9FF3-74470A797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408D374-E15F-4449-B4EF-B3AB4AE3D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DC127D6-D258-9145-9853-C1080487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E5524FF-2B1D-974B-AFEA-DB289CCB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6DF19DB-D054-4743-AA26-B27B668C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393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772BDB0-4FB2-6440-9B01-F2C90727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86E771C-999D-0E47-A8A2-93FC06154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5B12D71-647F-8142-B867-E6A2C17A5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D86A1-9B72-4040-9535-F1A9B0053CB3}" type="datetimeFigureOut">
              <a:rPr lang="nb-NO" smtClean="0"/>
              <a:t>24.02.2024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3A1516-700C-884E-A283-450D92A41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5F5BBA-37CB-B146-BC57-425C43D7E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57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b-M0Zt02AI" TargetMode="External"/><Relationship Id="rId2" Type="http://schemas.openxmlformats.org/officeDocument/2006/relationships/hyperlink" Target="https://www.efunda.com/formulae/solid_mechanics/plates/casestudy_list.cfm#SS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-HSGEztyg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efunda.com/formulae/solid_mechanics/plates/calculators/SSSS_PUniform.cfm#Resul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856E66-A419-7349-A36F-BC52B907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[Fjern denne]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9C73428-6543-CB48-A62F-0B08DA3B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structure</a:t>
            </a:r>
            <a:endParaRPr lang="nb-NO" dirty="0"/>
          </a:p>
          <a:p>
            <a:r>
              <a:rPr lang="nb-NO" dirty="0" err="1"/>
              <a:t>Objective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nb-NO" dirty="0"/>
          </a:p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loading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endParaRPr lang="nb-NO" dirty="0"/>
          </a:p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:</a:t>
            </a:r>
          </a:p>
          <a:p>
            <a:r>
              <a:rPr lang="nb-NO" dirty="0" err="1"/>
              <a:t>material’s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  <a:p>
            <a:r>
              <a:rPr lang="nb-NO" dirty="0" err="1"/>
              <a:t>translation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loading</a:t>
            </a:r>
            <a:r>
              <a:rPr lang="nb-NO" dirty="0"/>
              <a:t> and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corresponding</a:t>
            </a:r>
            <a:r>
              <a:rPr lang="nb-NO" dirty="0"/>
              <a:t> FE </a:t>
            </a:r>
            <a:r>
              <a:rPr lang="nb-NO" dirty="0" err="1"/>
              <a:t>ones</a:t>
            </a:r>
            <a:endParaRPr lang="nb-NO" dirty="0"/>
          </a:p>
          <a:p>
            <a:r>
              <a:rPr lang="nb-NO" dirty="0" err="1"/>
              <a:t>choice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element type and </a:t>
            </a:r>
            <a:r>
              <a:rPr lang="nb-NO" dirty="0" err="1"/>
              <a:t>size</a:t>
            </a:r>
            <a:endParaRPr lang="nb-NO" dirty="0"/>
          </a:p>
          <a:p>
            <a:r>
              <a:rPr lang="nb-NO" dirty="0" err="1"/>
              <a:t>Results</a:t>
            </a:r>
            <a:endParaRPr lang="nb-NO" dirty="0"/>
          </a:p>
          <a:p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 (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simplified</a:t>
            </a:r>
            <a:r>
              <a:rPr lang="nb-NO" dirty="0"/>
              <a:t>, </a:t>
            </a:r>
            <a:r>
              <a:rPr lang="nb-NO" dirty="0" err="1"/>
              <a:t>analytical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)</a:t>
            </a:r>
          </a:p>
          <a:p>
            <a:r>
              <a:rPr lang="nb-NO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2902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A0A6-AE5D-DB6D-C45E-6D07AC1A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15DEB4-03E5-BB23-E4B4-D98F7FC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Abaqus Model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1AC4F5F5-377A-2183-FF89-D64E07FC69A7}"/>
              </a:ext>
            </a:extLst>
          </p:cNvPr>
          <p:cNvSpPr txBox="1">
            <a:spLocks/>
          </p:cNvSpPr>
          <p:nvPr/>
        </p:nvSpPr>
        <p:spPr>
          <a:xfrm>
            <a:off x="838202" y="1411481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Part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14023823-F7BA-DE2C-F5D6-5B7CF362F054}"/>
              </a:ext>
            </a:extLst>
          </p:cNvPr>
          <p:cNvSpPr txBox="1">
            <a:spLocks/>
          </p:cNvSpPr>
          <p:nvPr/>
        </p:nvSpPr>
        <p:spPr>
          <a:xfrm>
            <a:off x="4106943" y="1411481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Property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3B7EBBFD-F17B-E56B-9502-46D78F1B2F3C}"/>
              </a:ext>
            </a:extLst>
          </p:cNvPr>
          <p:cNvSpPr txBox="1">
            <a:spLocks/>
          </p:cNvSpPr>
          <p:nvPr/>
        </p:nvSpPr>
        <p:spPr>
          <a:xfrm>
            <a:off x="7375684" y="1411481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Assembly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DA6BDD8-D1D9-D7B9-6624-01316A9BAFC9}"/>
              </a:ext>
            </a:extLst>
          </p:cNvPr>
          <p:cNvSpPr txBox="1">
            <a:spLocks/>
          </p:cNvSpPr>
          <p:nvPr/>
        </p:nvSpPr>
        <p:spPr>
          <a:xfrm>
            <a:off x="838202" y="3110192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Step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AC57FE9B-CC02-6429-30E6-28EF52FECDEA}"/>
              </a:ext>
            </a:extLst>
          </p:cNvPr>
          <p:cNvSpPr txBox="1">
            <a:spLocks/>
          </p:cNvSpPr>
          <p:nvPr/>
        </p:nvSpPr>
        <p:spPr>
          <a:xfrm>
            <a:off x="4106943" y="3110192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Interaction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4B2F3391-5129-021D-7107-351B206A428D}"/>
              </a:ext>
            </a:extLst>
          </p:cNvPr>
          <p:cNvSpPr txBox="1">
            <a:spLocks/>
          </p:cNvSpPr>
          <p:nvPr/>
        </p:nvSpPr>
        <p:spPr>
          <a:xfrm>
            <a:off x="7375684" y="3110192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Load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55E57C62-DE00-330D-7FAF-3B846BF3B0E4}"/>
              </a:ext>
            </a:extLst>
          </p:cNvPr>
          <p:cNvSpPr txBox="1">
            <a:spLocks/>
          </p:cNvSpPr>
          <p:nvPr/>
        </p:nvSpPr>
        <p:spPr>
          <a:xfrm>
            <a:off x="838200" y="4808903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Mesh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5C434D71-23BC-623D-D039-03CCCA314532}"/>
              </a:ext>
            </a:extLst>
          </p:cNvPr>
          <p:cNvSpPr txBox="1">
            <a:spLocks/>
          </p:cNvSpPr>
          <p:nvPr/>
        </p:nvSpPr>
        <p:spPr>
          <a:xfrm>
            <a:off x="4106943" y="4808903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Parallelization </a:t>
            </a:r>
            <a:r>
              <a:rPr lang="nb-NO" dirty="0">
                <a:latin typeface="Inter Soft Semibold" pitchFamily="2" charset="0"/>
                <a:ea typeface="Inter Soft Semibold" pitchFamily="2" charset="0"/>
                <a:sym typeface="Wingdings" panose="05000000000000000000" pitchFamily="2" charset="2"/>
              </a:rPr>
              <a:t> 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A652-7B05-AA23-8F90-50961BAA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0566BF-0697-65AD-32D5-1B6B26EF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Sources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8887EACC-7114-06C7-64F7-0C0F3F688957}"/>
              </a:ext>
            </a:extLst>
          </p:cNvPr>
          <p:cNvSpPr txBox="1">
            <a:spLocks/>
          </p:cNvSpPr>
          <p:nvPr/>
        </p:nvSpPr>
        <p:spPr>
          <a:xfrm>
            <a:off x="838202" y="1825625"/>
            <a:ext cx="10081292" cy="435133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2"/>
              </a:rPr>
              <a:t>https://www.efunda.com/formulae/solid_mechanics/plates/casestudy_list.cfm#SSSS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PPs for the course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3"/>
              </a:rPr>
              <a:t>https://www.youtube.com/watch?v=kb-M0Zt02AI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4"/>
              </a:rPr>
              <a:t>https://www.youtube.com/watch?v=D-HSGEztygM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SF symbols</a:t>
            </a:r>
          </a:p>
        </p:txBody>
      </p:sp>
    </p:spTree>
    <p:extLst>
      <p:ext uri="{BB962C8B-B14F-4D97-AF65-F5344CB8AC3E}">
        <p14:creationId xmlns:p14="http://schemas.microsoft.com/office/powerpoint/2010/main" val="24557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B7995-C27A-2560-AEE9-2E25C369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A38D01B-36EA-4F09-B4A6-D6446FE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TODO list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11321D57-5BE8-B495-E2CD-72EE3A627AC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408714" cy="4737326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Add numerical simplyfied solution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Add apple-emoji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Add Abaqus model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Add sources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Add pictures of effects of different mesh sizes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Delete this and previous page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59369036-A23E-2B98-4975-553A951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4388" y="1714788"/>
            <a:ext cx="3482897" cy="3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856134-DB3B-C540-80DB-AB30EBD9B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9" y="1940507"/>
            <a:ext cx="10954342" cy="2976986"/>
          </a:xfrm>
        </p:spPr>
        <p:txBody>
          <a:bodyPr>
            <a:normAutofit fontScale="90000"/>
          </a:bodyPr>
          <a:lstStyle/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Analysis of a displacements for </a:t>
            </a:r>
            <a:br>
              <a:rPr lang="nb-NO" dirty="0"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latin typeface="Inter Soft Semibold" pitchFamily="2" charset="0"/>
                <a:ea typeface="Inter Soft Semibold" pitchFamily="2" charset="0"/>
              </a:rPr>
              <a:t>a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plate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of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 aluminum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with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load</a:t>
            </a:r>
            <a:b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latin typeface="Inter Soft Semibold" pitchFamily="2" charset="0"/>
                <a:ea typeface="Inter Soft Semibold" pitchFamily="2" charset="0"/>
              </a:rPr>
              <a:t>with different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boundry conditions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,</a:t>
            </a:r>
            <a:b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latin typeface="Inter Soft Semibold" pitchFamily="2" charset="0"/>
                <a:ea typeface="Inter Soft Semibold" pitchFamily="2" charset="0"/>
              </a:rPr>
              <a:t>in Abaqus</a:t>
            </a:r>
            <a:endParaRPr lang="nb-NO" dirty="0">
              <a:solidFill>
                <a:srgbClr val="009C94"/>
              </a:solidFill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3" name="Bilde 4" descr="Et bilde som inneholder Menneskeansikt, person, Kinn, hals&#10;&#10;Automatisk generert beskrivelse">
            <a:extLst>
              <a:ext uri="{FF2B5EF4-FFF2-40B4-BE49-F238E27FC236}">
                <a16:creationId xmlns:a16="http://schemas.microsoft.com/office/drawing/2014/main" id="{FCC89352-064D-E040-98B7-DF4D8EA9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31470">
            <a:off x="10271290" y="4679732"/>
            <a:ext cx="2422200" cy="27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Outline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31584" cy="3083059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Description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Model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Abaqus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Simulation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Discussion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&amp; </a:t>
            </a: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Comparison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Conclusion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5F40F72F-5F7C-8C4B-9F76-3E58814A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46" y="2489517"/>
            <a:ext cx="1420246" cy="1325563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3BD6667-C793-5F70-E053-2286C4EE631D}"/>
              </a:ext>
            </a:extLst>
          </p:cNvPr>
          <p:cNvSpPr txBox="1">
            <a:spLocks/>
          </p:cNvSpPr>
          <p:nvPr/>
        </p:nvSpPr>
        <p:spPr>
          <a:xfrm>
            <a:off x="9160933" y="2831994"/>
            <a:ext cx="2362201" cy="923852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[insert sf icon for a data guy]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Description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ACB5141-AEA8-BD4D-9814-3DD1E20A4D32}"/>
              </a:ext>
            </a:extLst>
          </p:cNvPr>
          <p:cNvSpPr txBox="1">
            <a:spLocks/>
          </p:cNvSpPr>
          <p:nvPr/>
        </p:nvSpPr>
        <p:spPr>
          <a:xfrm>
            <a:off x="7899785" y="271243"/>
            <a:ext cx="4320960" cy="689487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Idea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838200" y="1484915"/>
            <a:ext cx="5677727" cy="1066662"/>
          </a:xfrm>
          <a:prstGeom prst="roundRect">
            <a:avLst>
              <a:gd name="adj" fmla="val 2234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How much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force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does it take for a Macbook Pro to bend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1mm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5" name="Bilde 4" descr="Et bilde som inneholder Menneskeansikt, person, Kinn, hals&#10;&#10;Automatisk generert beskrivelse">
            <a:extLst>
              <a:ext uri="{FF2B5EF4-FFF2-40B4-BE49-F238E27FC236}">
                <a16:creationId xmlns:a16="http://schemas.microsoft.com/office/drawing/2014/main" id="{69C4B360-252B-574B-8DF7-504F31DB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4737">
            <a:off x="-598094" y="4766817"/>
            <a:ext cx="2422200" cy="2768229"/>
          </a:xfrm>
          <a:prstGeom prst="rect">
            <a:avLst/>
          </a:prstGeom>
        </p:spPr>
      </p:pic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5883F0D2-814F-D047-BFC9-6D0E51B080E8}"/>
              </a:ext>
            </a:extLst>
          </p:cNvPr>
          <p:cNvSpPr txBox="1">
            <a:spLocks/>
          </p:cNvSpPr>
          <p:nvPr/>
        </p:nvSpPr>
        <p:spPr>
          <a:xfrm>
            <a:off x="838199" y="2796635"/>
            <a:ext cx="5677727" cy="967924"/>
          </a:xfrm>
          <a:prstGeom prst="roundRect">
            <a:avLst>
              <a:gd name="adj" fmla="val 2397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What is the effect of a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load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and with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2FCB9849-9ED5-504F-B634-AC49E8C7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236" y="4743760"/>
            <a:ext cx="3942184" cy="2562420"/>
          </a:xfrm>
          <a:prstGeom prst="rect">
            <a:avLst/>
          </a:prstGeom>
        </p:spPr>
      </p:pic>
      <p:pic>
        <p:nvPicPr>
          <p:cNvPr id="16" name="Grafikk 15">
            <a:extLst>
              <a:ext uri="{FF2B5EF4-FFF2-40B4-BE49-F238E27FC236}">
                <a16:creationId xmlns:a16="http://schemas.microsoft.com/office/drawing/2014/main" id="{F09A3DA4-A042-C947-98FF-2B864E6F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01680" y="3688599"/>
            <a:ext cx="2958138" cy="1958983"/>
          </a:xfrm>
          <a:prstGeom prst="rect">
            <a:avLst/>
          </a:prstGeom>
        </p:spPr>
      </p:pic>
      <p:pic>
        <p:nvPicPr>
          <p:cNvPr id="17" name="Bilde 1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DC3A940A-65C6-4449-A0CB-A41827D4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" t="-5328" r="-728" b="36065"/>
          <a:stretch/>
        </p:blipFill>
        <p:spPr>
          <a:xfrm>
            <a:off x="8445683" y="1527035"/>
            <a:ext cx="3775062" cy="1774819"/>
          </a:xfrm>
          <a:prstGeom prst="rect">
            <a:avLst/>
          </a:prstGeom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EC726BB3-E82A-FF49-9721-1448C1CD2160}"/>
              </a:ext>
            </a:extLst>
          </p:cNvPr>
          <p:cNvSpPr txBox="1">
            <a:spLocks/>
          </p:cNvSpPr>
          <p:nvPr/>
        </p:nvSpPr>
        <p:spPr>
          <a:xfrm>
            <a:off x="2131736" y="4061365"/>
            <a:ext cx="4384190" cy="2354559"/>
          </a:xfrm>
          <a:prstGeom prst="roundRect">
            <a:avLst>
              <a:gd name="adj" fmla="val 990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Assumptions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Thin plate theory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One unified block of aluminium</a:t>
            </a:r>
          </a:p>
        </p:txBody>
      </p:sp>
      <p:pic>
        <p:nvPicPr>
          <p:cNvPr id="8" name="Grafikk 15">
            <a:extLst>
              <a:ext uri="{FF2B5EF4-FFF2-40B4-BE49-F238E27FC236}">
                <a16:creationId xmlns:a16="http://schemas.microsoft.com/office/drawing/2014/main" id="{FEBFA3CB-07BD-A8B4-AD13-4330ABD0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01680" y="592594"/>
            <a:ext cx="2958138" cy="195898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9763C-91C8-BE9A-559A-3653E1BA4C76}"/>
              </a:ext>
            </a:extLst>
          </p:cNvPr>
          <p:cNvCxnSpPr>
            <a:cxnSpLocks/>
          </p:cNvCxnSpPr>
          <p:nvPr/>
        </p:nvCxnSpPr>
        <p:spPr>
          <a:xfrm flipV="1">
            <a:off x="9001680" y="3354762"/>
            <a:ext cx="566816" cy="291952"/>
          </a:xfrm>
          <a:prstGeom prst="straightConnector1">
            <a:avLst/>
          </a:prstGeom>
          <a:ln w="57150" cap="flat" cmpd="sng" algn="ctr">
            <a:solidFill>
              <a:srgbClr val="009C9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7F61D-34FD-B1A6-51C9-45FF541BC668}"/>
              </a:ext>
            </a:extLst>
          </p:cNvPr>
          <p:cNvCxnSpPr>
            <a:cxnSpLocks/>
          </p:cNvCxnSpPr>
          <p:nvPr/>
        </p:nvCxnSpPr>
        <p:spPr>
          <a:xfrm flipV="1">
            <a:off x="8870672" y="6474888"/>
            <a:ext cx="566816" cy="291952"/>
          </a:xfrm>
          <a:prstGeom prst="straightConnector1">
            <a:avLst/>
          </a:prstGeom>
          <a:ln w="57150" cap="flat" cmpd="sng" algn="ctr">
            <a:solidFill>
              <a:srgbClr val="009C9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ED97CCE6-0A5D-D36D-7D95-6D73FB55689C}"/>
              </a:ext>
            </a:extLst>
          </p:cNvPr>
          <p:cNvSpPr txBox="1">
            <a:spLocks/>
          </p:cNvSpPr>
          <p:nvPr/>
        </p:nvSpPr>
        <p:spPr>
          <a:xfrm>
            <a:off x="4735285" y="-315685"/>
            <a:ext cx="9018191" cy="7783286"/>
          </a:xfrm>
          <a:prstGeom prst="roundRect">
            <a:avLst>
              <a:gd name="adj" fmla="val 9948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84339" cy="1325563"/>
          </a:xfrm>
        </p:spPr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Model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ACB5141-AEA8-BD4D-9814-3DD1E20A4D32}"/>
              </a:ext>
            </a:extLst>
          </p:cNvPr>
          <p:cNvSpPr txBox="1">
            <a:spLocks/>
          </p:cNvSpPr>
          <p:nvPr/>
        </p:nvSpPr>
        <p:spPr>
          <a:xfrm>
            <a:off x="2308910" y="4333656"/>
            <a:ext cx="2192155" cy="2344977"/>
          </a:xfrm>
          <a:prstGeom prst="roundRect">
            <a:avLst>
              <a:gd name="adj" fmla="val 8288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Boundary Condition</a:t>
            </a:r>
          </a:p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Either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Edges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or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feets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are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simply supported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167635" y="1864217"/>
            <a:ext cx="1976851" cy="2381882"/>
          </a:xfrm>
          <a:prstGeom prst="roundRect">
            <a:avLst>
              <a:gd name="adj" fmla="val 1181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Structure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width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312.6mm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height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221.2mm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thickness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15.5mm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A16DDF76-03CE-CE7B-DC28-D2D3B8EE295D}"/>
              </a:ext>
            </a:extLst>
          </p:cNvPr>
          <p:cNvSpPr txBox="1">
            <a:spLocks/>
          </p:cNvSpPr>
          <p:nvPr/>
        </p:nvSpPr>
        <p:spPr>
          <a:xfrm>
            <a:off x="167637" y="4339071"/>
            <a:ext cx="1976849" cy="2344977"/>
          </a:xfrm>
          <a:prstGeom prst="roundRect">
            <a:avLst>
              <a:gd name="adj" fmla="val 1471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Material Properties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Alumnium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E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72GPa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V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0.333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0DE51D0-EEBA-0DB3-BE58-DB3FDBA130D3}"/>
              </a:ext>
            </a:extLst>
          </p:cNvPr>
          <p:cNvSpPr txBox="1">
            <a:spLocks/>
          </p:cNvSpPr>
          <p:nvPr/>
        </p:nvSpPr>
        <p:spPr>
          <a:xfrm>
            <a:off x="2314524" y="1864217"/>
            <a:ext cx="2186541" cy="2381882"/>
          </a:xfrm>
          <a:prstGeom prst="roundRect">
            <a:avLst>
              <a:gd name="adj" fmla="val 1074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Load</a:t>
            </a:r>
          </a:p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Both cases have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uniformed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distrubuted load </a:t>
            </a:r>
          </a:p>
        </p:txBody>
      </p:sp>
      <p:pic>
        <p:nvPicPr>
          <p:cNvPr id="17" name="Picture 16" descr="A blue background with red dots&#10;&#10;Description automatically generated">
            <a:extLst>
              <a:ext uri="{FF2B5EF4-FFF2-40B4-BE49-F238E27FC236}">
                <a16:creationId xmlns:a16="http://schemas.microsoft.com/office/drawing/2014/main" id="{358C3F90-5C87-A42D-B033-BEE43ACE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25" y="3110233"/>
            <a:ext cx="8084803" cy="3497615"/>
          </a:xfrm>
          <a:prstGeom prst="rect">
            <a:avLst/>
          </a:prstGeom>
        </p:spPr>
      </p:pic>
      <p:pic>
        <p:nvPicPr>
          <p:cNvPr id="19" name="Picture 18" descr="A blue rectangle with red arrows&#10;&#10;Description automatically generated">
            <a:extLst>
              <a:ext uri="{FF2B5EF4-FFF2-40B4-BE49-F238E27FC236}">
                <a16:creationId xmlns:a16="http://schemas.microsoft.com/office/drawing/2014/main" id="{698BF481-1308-6086-820E-E96697DF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27" y="-174171"/>
            <a:ext cx="8328797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8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BE4B5F7C-CE8C-2A5C-416C-40D7C4CBE12A}"/>
              </a:ext>
            </a:extLst>
          </p:cNvPr>
          <p:cNvSpPr txBox="1">
            <a:spLocks/>
          </p:cNvSpPr>
          <p:nvPr/>
        </p:nvSpPr>
        <p:spPr>
          <a:xfrm>
            <a:off x="5573535" y="3559356"/>
            <a:ext cx="6887728" cy="3072267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71220F97-54AD-CC93-C2E1-EDB1B92E35B9}"/>
              </a:ext>
            </a:extLst>
          </p:cNvPr>
          <p:cNvSpPr txBox="1">
            <a:spLocks/>
          </p:cNvSpPr>
          <p:nvPr/>
        </p:nvSpPr>
        <p:spPr>
          <a:xfrm>
            <a:off x="5573535" y="148447"/>
            <a:ext cx="6887728" cy="3072267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5157" cy="1325563"/>
          </a:xfrm>
        </p:spPr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Abaqus</a:t>
            </a: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 </a:t>
            </a: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Simulations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6" name="ss_displacement">
            <a:hlinkClick r:id="" action="ppaction://media"/>
            <a:extLst>
              <a:ext uri="{FF2B5EF4-FFF2-40B4-BE49-F238E27FC236}">
                <a16:creationId xmlns:a16="http://schemas.microsoft.com/office/drawing/2014/main" id="{BFEC7FDD-6E76-542E-1AF2-136974EE1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2915" y="226376"/>
            <a:ext cx="6511701" cy="2916408"/>
          </a:xfrm>
          <a:prstGeom prst="rect">
            <a:avLst/>
          </a:prstGeom>
        </p:spPr>
      </p:pic>
      <p:pic>
        <p:nvPicPr>
          <p:cNvPr id="11" name="feet_displacement">
            <a:hlinkClick r:id="" action="ppaction://media"/>
            <a:extLst>
              <a:ext uri="{FF2B5EF4-FFF2-40B4-BE49-F238E27FC236}">
                <a16:creationId xmlns:a16="http://schemas.microsoft.com/office/drawing/2014/main" id="{9911A1C9-862A-DDA0-0E76-4E2DC06E28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42915" y="3624242"/>
            <a:ext cx="6568595" cy="2942493"/>
          </a:xfrm>
          <a:prstGeom prst="rect">
            <a:avLst/>
          </a:prstGeom>
        </p:spPr>
      </p:pic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B0288E08-BE1A-F168-83A1-7E4F5DB1B6FE}"/>
              </a:ext>
            </a:extLst>
          </p:cNvPr>
          <p:cNvSpPr txBox="1">
            <a:spLocks/>
          </p:cNvSpPr>
          <p:nvPr/>
        </p:nvSpPr>
        <p:spPr>
          <a:xfrm>
            <a:off x="131765" y="1515532"/>
            <a:ext cx="5271829" cy="4977343"/>
          </a:xfrm>
          <a:prstGeom prst="roundRect">
            <a:avLst>
              <a:gd name="adj" fmla="val 5184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Comments</a:t>
            </a:r>
          </a:p>
        </p:txBody>
      </p:sp>
      <p:pic>
        <p:nvPicPr>
          <p:cNvPr id="15" name="Picture 14" descr="A graph of a line&#10;&#10;Description automatically generated">
            <a:extLst>
              <a:ext uri="{FF2B5EF4-FFF2-40B4-BE49-F238E27FC236}">
                <a16:creationId xmlns:a16="http://schemas.microsoft.com/office/drawing/2014/main" id="{725EBC56-8109-09D1-5693-C7DA96374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03" y="3624242"/>
            <a:ext cx="5059394" cy="22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63"/>
            <a:ext cx="3654287" cy="1325563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Inter Soft Semibold" pitchFamily="2" charset="0"/>
                <a:ea typeface="Inter Soft Semibold" pitchFamily="2" charset="0"/>
              </a:rPr>
              <a:t>Numerical Solution</a:t>
            </a:r>
            <a:br>
              <a:rPr lang="nb-NO" sz="3200" b="1" dirty="0">
                <a:latin typeface="Inter Soft Semibold" pitchFamily="2" charset="0"/>
                <a:ea typeface="Inter Soft Semibold" pitchFamily="2" charset="0"/>
              </a:rPr>
            </a:br>
            <a:r>
              <a:rPr lang="nb-NO" sz="3200" b="1" dirty="0">
                <a:latin typeface="Inter Soft Semibold" pitchFamily="2" charset="0"/>
                <a:ea typeface="Inter Soft Semibold" pitchFamily="2" charset="0"/>
              </a:rPr>
              <a:t>Comparison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6163FD1-664A-D64B-8424-FEAC9A3D18AB}"/>
              </a:ext>
            </a:extLst>
          </p:cNvPr>
          <p:cNvSpPr txBox="1">
            <a:spLocks/>
          </p:cNvSpPr>
          <p:nvPr/>
        </p:nvSpPr>
        <p:spPr>
          <a:xfrm>
            <a:off x="794657" y="1477286"/>
            <a:ext cx="4797285" cy="466725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Numerical solution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1266F1B0-50E7-2143-B081-E723FE4E313C}"/>
              </a:ext>
            </a:extLst>
          </p:cNvPr>
          <p:cNvSpPr txBox="1">
            <a:spLocks/>
          </p:cNvSpPr>
          <p:nvPr/>
        </p:nvSpPr>
        <p:spPr>
          <a:xfrm>
            <a:off x="5798771" y="152853"/>
            <a:ext cx="7688629" cy="705349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Comparison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261BB95F-02DF-3E44-A456-A4C9DED521C3}"/>
              </a:ext>
            </a:extLst>
          </p:cNvPr>
          <p:cNvSpPr txBox="1">
            <a:spLocks/>
          </p:cNvSpPr>
          <p:nvPr/>
        </p:nvSpPr>
        <p:spPr>
          <a:xfrm>
            <a:off x="4297020" y="180063"/>
            <a:ext cx="111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6600" dirty="0">
                <a:latin typeface="Inter Soft Semibold" pitchFamily="2" charset="0"/>
                <a:ea typeface="Inter Soft Semibold" pitchFamily="2" charset="0"/>
              </a:rPr>
              <a:t>&amp;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A34A0-1486-18A6-0241-4EF244D6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91" y="3679598"/>
            <a:ext cx="1514300" cy="2418360"/>
          </a:xfrm>
          <a:prstGeom prst="rect">
            <a:avLst/>
          </a:prstGeom>
        </p:spPr>
      </p:pic>
      <p:pic>
        <p:nvPicPr>
          <p:cNvPr id="11" name="Picture 10" descr="A close-up of a white paper&#10;&#10;Description automatically generated">
            <a:extLst>
              <a:ext uri="{FF2B5EF4-FFF2-40B4-BE49-F238E27FC236}">
                <a16:creationId xmlns:a16="http://schemas.microsoft.com/office/drawing/2014/main" id="{4B52E398-D00C-7CA0-E902-4FEA36367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5" t="9286" r="8428" b="32858"/>
          <a:stretch/>
        </p:blipFill>
        <p:spPr>
          <a:xfrm>
            <a:off x="957943" y="1995718"/>
            <a:ext cx="4523014" cy="3967843"/>
          </a:xfrm>
          <a:prstGeom prst="rect">
            <a:avLst/>
          </a:prstGeom>
        </p:spPr>
      </p:pic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FA197D5A-1E81-A875-F4EB-9469D24B7A89}"/>
              </a:ext>
            </a:extLst>
          </p:cNvPr>
          <p:cNvSpPr txBox="1">
            <a:spLocks/>
          </p:cNvSpPr>
          <p:nvPr/>
        </p:nvSpPr>
        <p:spPr>
          <a:xfrm>
            <a:off x="90871" y="6247951"/>
            <a:ext cx="5501071" cy="59327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*</a:t>
            </a:r>
            <a:r>
              <a:rPr lang="nb-NO" dirty="0">
                <a:latin typeface="Inter Soft Semibold" pitchFamily="2" charset="0"/>
                <a:ea typeface="Inter Soft Semibold" pitchFamily="2" charset="0"/>
                <a:hlinkClick r:id="rId4"/>
              </a:rPr>
              <a:t>https://www.efunda.com/formulae/solid_mechanics/plates/calculators/SSSS_PUniform.cfm#Results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253A2C94-80E6-8234-E731-EF366F71C9B7}"/>
              </a:ext>
            </a:extLst>
          </p:cNvPr>
          <p:cNvSpPr txBox="1">
            <a:spLocks/>
          </p:cNvSpPr>
          <p:nvPr/>
        </p:nvSpPr>
        <p:spPr>
          <a:xfrm>
            <a:off x="3679371" y="4651602"/>
            <a:ext cx="1116495" cy="82935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*</a:t>
            </a:r>
          </a:p>
        </p:txBody>
      </p:sp>
      <p:pic>
        <p:nvPicPr>
          <p:cNvPr id="15" name="Picture 14" descr="A rainbow colored grid on a black background&#10;&#10;Description automatically generated">
            <a:extLst>
              <a:ext uri="{FF2B5EF4-FFF2-40B4-BE49-F238E27FC236}">
                <a16:creationId xmlns:a16="http://schemas.microsoft.com/office/drawing/2014/main" id="{878F38B2-EE2B-E0FE-4331-CCD29A832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50" y="3389164"/>
            <a:ext cx="9118363" cy="4089322"/>
          </a:xfrm>
          <a:prstGeom prst="rect">
            <a:avLst/>
          </a:prstGeom>
        </p:spPr>
      </p:pic>
      <p:pic>
        <p:nvPicPr>
          <p:cNvPr id="17" name="Picture 16" descr="A rainbow colored grid on a black background&#10;&#10;Description automatically generated">
            <a:extLst>
              <a:ext uri="{FF2B5EF4-FFF2-40B4-BE49-F238E27FC236}">
                <a16:creationId xmlns:a16="http://schemas.microsoft.com/office/drawing/2014/main" id="{09FB96A9-7CAB-0B70-5D54-E2F626D33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9354"/>
          <a:stretch/>
        </p:blipFill>
        <p:spPr>
          <a:xfrm>
            <a:off x="8068023" y="506637"/>
            <a:ext cx="8948333" cy="3236311"/>
          </a:xfrm>
          <a:prstGeom prst="rect">
            <a:avLst/>
          </a:prstGeom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BB138155-E65A-5E73-2F62-A28A8058DF60}"/>
              </a:ext>
            </a:extLst>
          </p:cNvPr>
          <p:cNvSpPr txBox="1">
            <a:spLocks/>
          </p:cNvSpPr>
          <p:nvPr/>
        </p:nvSpPr>
        <p:spPr>
          <a:xfrm>
            <a:off x="7598635" y="1909179"/>
            <a:ext cx="2214836" cy="84490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5mm mesh</a:t>
            </a:r>
          </a:p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 feets</a:t>
            </a:r>
          </a:p>
        </p:txBody>
      </p:sp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40597702-C6E7-C9AB-FA40-808157E4732F}"/>
              </a:ext>
            </a:extLst>
          </p:cNvPr>
          <p:cNvSpPr txBox="1">
            <a:spLocks/>
          </p:cNvSpPr>
          <p:nvPr/>
        </p:nvSpPr>
        <p:spPr>
          <a:xfrm>
            <a:off x="7598635" y="4875551"/>
            <a:ext cx="2214836" cy="84490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10mm mesh</a:t>
            </a:r>
          </a:p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 feets</a:t>
            </a:r>
          </a:p>
        </p:txBody>
      </p:sp>
    </p:spTree>
    <p:extLst>
      <p:ext uri="{BB962C8B-B14F-4D97-AF65-F5344CB8AC3E}">
        <p14:creationId xmlns:p14="http://schemas.microsoft.com/office/powerpoint/2010/main" val="307342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8678" cy="1325563"/>
          </a:xfrm>
        </p:spPr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Conclusion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2A058759-7345-0115-089C-236E3872A69D}"/>
              </a:ext>
            </a:extLst>
          </p:cNvPr>
          <p:cNvSpPr txBox="1">
            <a:spLocks/>
          </p:cNvSpPr>
          <p:nvPr/>
        </p:nvSpPr>
        <p:spPr>
          <a:xfrm>
            <a:off x="4684690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Reflection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Hassle to find the formula for the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numerical solution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Point load in a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node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/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RP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/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partision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Could not find a numerical formula for the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 case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Impossible to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copy files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to/from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mac </a:t>
            </a:r>
            <a:r>
              <a:rPr lang="nb-NO" dirty="0">
                <a:latin typeface="Inter Soft Semibold" pitchFamily="2" charset="0"/>
                <a:ea typeface="Inter Soft Semibold" pitchFamily="2" charset="0"/>
                <a:sym typeface="Wingdings" panose="05000000000000000000" pitchFamily="2" charset="2"/>
              </a:rPr>
              <a:t>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  <a:sym typeface="Wingdings" panose="05000000000000000000" pitchFamily="2" charset="2"/>
              </a:rPr>
              <a:t> 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BE422C9C-CAEB-7A78-BBCA-0B07176CFF72}"/>
              </a:ext>
            </a:extLst>
          </p:cNvPr>
          <p:cNvSpPr txBox="1">
            <a:spLocks/>
          </p:cNvSpPr>
          <p:nvPr/>
        </p:nvSpPr>
        <p:spPr>
          <a:xfrm>
            <a:off x="8531181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Could have done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Contact analysis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Rounded corners similar an actual Macbook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Better title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Have a better understanding of mechanics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05BF3098-3F52-43A7-16B8-6CE767CB24A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How much force?</a:t>
            </a:r>
          </a:p>
        </p:txBody>
      </p:sp>
    </p:spTree>
    <p:extLst>
      <p:ext uri="{BB962C8B-B14F-4D97-AF65-F5344CB8AC3E}">
        <p14:creationId xmlns:p14="http://schemas.microsoft.com/office/powerpoint/2010/main" val="226112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Words>377</Words>
  <Application>Microsoft Office PowerPoint</Application>
  <PresentationFormat>Widescreen</PresentationFormat>
  <Paragraphs>94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Inter Soft Semibold</vt:lpstr>
      <vt:lpstr>Office-tema</vt:lpstr>
      <vt:lpstr>[Fjern denne]</vt:lpstr>
      <vt:lpstr>TODO list</vt:lpstr>
      <vt:lpstr>Analysis of a displacements for  a plate of aluminum with uniform load with different boundry conditions, in Abaqus</vt:lpstr>
      <vt:lpstr>Outline</vt:lpstr>
      <vt:lpstr>Description</vt:lpstr>
      <vt:lpstr>Model</vt:lpstr>
      <vt:lpstr>Abaqus Simulations</vt:lpstr>
      <vt:lpstr>Numerical Solution Comparison</vt:lpstr>
      <vt:lpstr>Conclusion</vt:lpstr>
      <vt:lpstr>Abaqus Model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Buckling analysis of a cylinder in Abaqus</dc:title>
  <dc:creator>Sigurd Humerfelt</dc:creator>
  <cp:lastModifiedBy>Sigurd Humerfelt</cp:lastModifiedBy>
  <cp:revision>152</cp:revision>
  <dcterms:created xsi:type="dcterms:W3CDTF">2024-02-04T16:32:03Z</dcterms:created>
  <dcterms:modified xsi:type="dcterms:W3CDTF">2024-02-26T10:46:44Z</dcterms:modified>
</cp:coreProperties>
</file>